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90" r:id="rId3"/>
    <p:sldId id="291" r:id="rId4"/>
    <p:sldId id="292" r:id="rId5"/>
    <p:sldId id="293" r:id="rId6"/>
    <p:sldId id="294" r:id="rId7"/>
    <p:sldId id="296" r:id="rId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0"/>
      <p:bold r:id="rId11"/>
      <p:italic r:id="rId12"/>
      <p:boldItalic r:id="rId13"/>
    </p:embeddedFont>
    <p:embeddedFont>
      <p:font typeface="Fira Sans Extra Condensed Medium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288">
          <p15:clr>
            <a:srgbClr val="9AA0A6"/>
          </p15:clr>
        </p15:guide>
        <p15:guide id="4" pos="547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02"/>
      </p:cViewPr>
      <p:guideLst>
        <p:guide orient="horz" pos="1620"/>
        <p:guide pos="2880"/>
        <p:guide pos="288"/>
        <p:guide pos="5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3355022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3355022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875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9474e47cb1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9474e47cb1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428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275" y="536650"/>
            <a:ext cx="46131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275" y="2178550"/>
            <a:ext cx="4613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7800" y="418184"/>
            <a:ext cx="7708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800" y="537175"/>
            <a:ext cx="7708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7800" y="1153000"/>
            <a:ext cx="7708500" cy="3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oracleofbacon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56;p18">
            <a:extLst>
              <a:ext uri="{FF2B5EF4-FFF2-40B4-BE49-F238E27FC236}">
                <a16:creationId xmlns:a16="http://schemas.microsoft.com/office/drawing/2014/main" id="{F6B159C0-484D-4854-A783-F1BF1821B764}"/>
              </a:ext>
            </a:extLst>
          </p:cNvPr>
          <p:cNvSpPr/>
          <p:nvPr/>
        </p:nvSpPr>
        <p:spPr>
          <a:xfrm>
            <a:off x="3753422" y="895866"/>
            <a:ext cx="5094016" cy="4008800"/>
          </a:xfrm>
          <a:custGeom>
            <a:avLst/>
            <a:gdLst/>
            <a:ahLst/>
            <a:cxnLst/>
            <a:rect l="l" t="t" r="r" b="b"/>
            <a:pathLst>
              <a:path w="170722" h="187420" extrusionOk="0">
                <a:moveTo>
                  <a:pt x="88695" y="0"/>
                </a:moveTo>
                <a:cubicBezTo>
                  <a:pt x="83920" y="0"/>
                  <a:pt x="79110" y="463"/>
                  <a:pt x="74320" y="1429"/>
                </a:cubicBezTo>
                <a:cubicBezTo>
                  <a:pt x="54572" y="5398"/>
                  <a:pt x="30388" y="19241"/>
                  <a:pt x="24151" y="39623"/>
                </a:cubicBezTo>
                <a:cubicBezTo>
                  <a:pt x="19714" y="54033"/>
                  <a:pt x="21582" y="69844"/>
                  <a:pt x="14544" y="83521"/>
                </a:cubicBezTo>
                <a:cubicBezTo>
                  <a:pt x="7305" y="97631"/>
                  <a:pt x="0" y="110140"/>
                  <a:pt x="1901" y="126752"/>
                </a:cubicBezTo>
                <a:cubicBezTo>
                  <a:pt x="3936" y="144564"/>
                  <a:pt x="16012" y="160109"/>
                  <a:pt x="31022" y="169916"/>
                </a:cubicBezTo>
                <a:cubicBezTo>
                  <a:pt x="47909" y="180862"/>
                  <a:pt x="69620" y="187419"/>
                  <a:pt x="90046" y="187419"/>
                </a:cubicBezTo>
                <a:cubicBezTo>
                  <a:pt x="92215" y="187419"/>
                  <a:pt x="94369" y="187345"/>
                  <a:pt x="96502" y="187195"/>
                </a:cubicBezTo>
                <a:cubicBezTo>
                  <a:pt x="140133" y="184126"/>
                  <a:pt x="167320" y="134390"/>
                  <a:pt x="170155" y="91526"/>
                </a:cubicBezTo>
                <a:cubicBezTo>
                  <a:pt x="170722" y="83587"/>
                  <a:pt x="170322" y="75615"/>
                  <a:pt x="168987" y="67743"/>
                </a:cubicBezTo>
                <a:cubicBezTo>
                  <a:pt x="167720" y="60704"/>
                  <a:pt x="165518" y="53866"/>
                  <a:pt x="162416" y="47428"/>
                </a:cubicBezTo>
                <a:cubicBezTo>
                  <a:pt x="148983" y="19349"/>
                  <a:pt x="119563" y="0"/>
                  <a:pt x="88695" y="0"/>
                </a:cubicBezTo>
                <a:close/>
              </a:path>
            </a:pathLst>
          </a:custGeom>
          <a:solidFill>
            <a:srgbClr val="EF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114800" y="1867894"/>
            <a:ext cx="38616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 graus de separação</a:t>
            </a:r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3930765" y="3375891"/>
            <a:ext cx="4324059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Ou até 6 apertos de mão entre uma pessoa e outra</a:t>
            </a:r>
            <a:endParaRPr sz="15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214A448-9193-4F0A-AA84-FB2A082E3883}"/>
              </a:ext>
            </a:extLst>
          </p:cNvPr>
          <p:cNvGrpSpPr/>
          <p:nvPr/>
        </p:nvGrpSpPr>
        <p:grpSpPr>
          <a:xfrm>
            <a:off x="147411" y="1221143"/>
            <a:ext cx="4060065" cy="3204809"/>
            <a:chOff x="419259" y="2100934"/>
            <a:chExt cx="1904473" cy="1503294"/>
          </a:xfrm>
        </p:grpSpPr>
        <p:sp>
          <p:nvSpPr>
            <p:cNvPr id="37" name="Google Shape;249;p19">
              <a:extLst>
                <a:ext uri="{FF2B5EF4-FFF2-40B4-BE49-F238E27FC236}">
                  <a16:creationId xmlns:a16="http://schemas.microsoft.com/office/drawing/2014/main" id="{4AF5697F-2373-4B95-B166-80D7342DD0DD}"/>
                </a:ext>
              </a:extLst>
            </p:cNvPr>
            <p:cNvSpPr/>
            <p:nvPr/>
          </p:nvSpPr>
          <p:spPr>
            <a:xfrm>
              <a:off x="419259" y="2100934"/>
              <a:ext cx="1335263" cy="941632"/>
            </a:xfrm>
            <a:custGeom>
              <a:avLst/>
              <a:gdLst/>
              <a:ahLst/>
              <a:cxnLst/>
              <a:rect l="l" t="t" r="r" b="b"/>
              <a:pathLst>
                <a:path w="25119" h="17714" extrusionOk="0">
                  <a:moveTo>
                    <a:pt x="5438" y="1"/>
                  </a:moveTo>
                  <a:cubicBezTo>
                    <a:pt x="2636" y="2669"/>
                    <a:pt x="735" y="6138"/>
                    <a:pt x="1" y="9941"/>
                  </a:cubicBezTo>
                  <a:cubicBezTo>
                    <a:pt x="2236" y="11676"/>
                    <a:pt x="5004" y="13944"/>
                    <a:pt x="6339" y="15712"/>
                  </a:cubicBezTo>
                  <a:cubicBezTo>
                    <a:pt x="6706" y="16412"/>
                    <a:pt x="7139" y="17080"/>
                    <a:pt x="7606" y="17713"/>
                  </a:cubicBezTo>
                  <a:lnTo>
                    <a:pt x="7673" y="17647"/>
                  </a:lnTo>
                  <a:lnTo>
                    <a:pt x="12109" y="13377"/>
                  </a:lnTo>
                  <a:cubicBezTo>
                    <a:pt x="12756" y="13667"/>
                    <a:pt x="13468" y="13741"/>
                    <a:pt x="14239" y="13741"/>
                  </a:cubicBezTo>
                  <a:cubicBezTo>
                    <a:pt x="15053" y="13741"/>
                    <a:pt x="15935" y="13658"/>
                    <a:pt x="16877" y="13658"/>
                  </a:cubicBezTo>
                  <a:cubicBezTo>
                    <a:pt x="18121" y="13658"/>
                    <a:pt x="19472" y="13803"/>
                    <a:pt x="20916" y="14478"/>
                  </a:cubicBezTo>
                  <a:cubicBezTo>
                    <a:pt x="21590" y="14793"/>
                    <a:pt x="22356" y="15004"/>
                    <a:pt x="23042" y="15004"/>
                  </a:cubicBezTo>
                  <a:cubicBezTo>
                    <a:pt x="23953" y="15004"/>
                    <a:pt x="24724" y="14633"/>
                    <a:pt x="24952" y="13644"/>
                  </a:cubicBezTo>
                  <a:cubicBezTo>
                    <a:pt x="25119" y="12977"/>
                    <a:pt x="22250" y="12143"/>
                    <a:pt x="20716" y="10542"/>
                  </a:cubicBezTo>
                  <a:cubicBezTo>
                    <a:pt x="20215" y="10008"/>
                    <a:pt x="19848" y="9374"/>
                    <a:pt x="19381" y="8807"/>
                  </a:cubicBezTo>
                  <a:cubicBezTo>
                    <a:pt x="18914" y="8207"/>
                    <a:pt x="18281" y="7773"/>
                    <a:pt x="17580" y="7506"/>
                  </a:cubicBezTo>
                  <a:cubicBezTo>
                    <a:pt x="16379" y="6939"/>
                    <a:pt x="15078" y="6572"/>
                    <a:pt x="13744" y="6505"/>
                  </a:cubicBezTo>
                  <a:lnTo>
                    <a:pt x="12910" y="6439"/>
                  </a:lnTo>
                  <a:cubicBezTo>
                    <a:pt x="10708" y="5972"/>
                    <a:pt x="7206" y="2102"/>
                    <a:pt x="5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0;p19">
              <a:extLst>
                <a:ext uri="{FF2B5EF4-FFF2-40B4-BE49-F238E27FC236}">
                  <a16:creationId xmlns:a16="http://schemas.microsoft.com/office/drawing/2014/main" id="{576E98A6-912F-4859-8D85-390C59CE4577}"/>
                </a:ext>
              </a:extLst>
            </p:cNvPr>
            <p:cNvSpPr/>
            <p:nvPr/>
          </p:nvSpPr>
          <p:spPr>
            <a:xfrm>
              <a:off x="713804" y="2157706"/>
              <a:ext cx="1609928" cy="1446522"/>
            </a:xfrm>
            <a:custGeom>
              <a:avLst/>
              <a:gdLst/>
              <a:ahLst/>
              <a:cxnLst/>
              <a:rect l="l" t="t" r="r" b="b"/>
              <a:pathLst>
                <a:path w="30286" h="27212" extrusionOk="0">
                  <a:moveTo>
                    <a:pt x="19534" y="18110"/>
                  </a:moveTo>
                  <a:lnTo>
                    <a:pt x="19678" y="18213"/>
                  </a:lnTo>
                  <a:cubicBezTo>
                    <a:pt x="19631" y="18175"/>
                    <a:pt x="19583" y="18141"/>
                    <a:pt x="19534" y="18110"/>
                  </a:cubicBezTo>
                  <a:close/>
                  <a:moveTo>
                    <a:pt x="26383" y="0"/>
                  </a:moveTo>
                  <a:cubicBezTo>
                    <a:pt x="25515" y="1168"/>
                    <a:pt x="24515" y="2235"/>
                    <a:pt x="23380" y="3169"/>
                  </a:cubicBezTo>
                  <a:cubicBezTo>
                    <a:pt x="21913" y="4370"/>
                    <a:pt x="20078" y="5137"/>
                    <a:pt x="18177" y="5371"/>
                  </a:cubicBezTo>
                  <a:cubicBezTo>
                    <a:pt x="17910" y="5371"/>
                    <a:pt x="17643" y="5404"/>
                    <a:pt x="17410" y="5404"/>
                  </a:cubicBezTo>
                  <a:lnTo>
                    <a:pt x="16976" y="5437"/>
                  </a:lnTo>
                  <a:cubicBezTo>
                    <a:pt x="16642" y="5471"/>
                    <a:pt x="16275" y="5504"/>
                    <a:pt x="15942" y="5571"/>
                  </a:cubicBezTo>
                  <a:lnTo>
                    <a:pt x="15875" y="5571"/>
                  </a:lnTo>
                  <a:cubicBezTo>
                    <a:pt x="14641" y="5738"/>
                    <a:pt x="13440" y="6071"/>
                    <a:pt x="12273" y="6538"/>
                  </a:cubicBezTo>
                  <a:cubicBezTo>
                    <a:pt x="12439" y="6605"/>
                    <a:pt x="12573" y="6672"/>
                    <a:pt x="12706" y="6738"/>
                  </a:cubicBezTo>
                  <a:cubicBezTo>
                    <a:pt x="14040" y="7439"/>
                    <a:pt x="14074" y="8273"/>
                    <a:pt x="15208" y="9474"/>
                  </a:cubicBezTo>
                  <a:cubicBezTo>
                    <a:pt x="16709" y="11075"/>
                    <a:pt x="19611" y="11875"/>
                    <a:pt x="19444" y="12576"/>
                  </a:cubicBezTo>
                  <a:cubicBezTo>
                    <a:pt x="19216" y="13565"/>
                    <a:pt x="18445" y="13936"/>
                    <a:pt x="17535" y="13936"/>
                  </a:cubicBezTo>
                  <a:cubicBezTo>
                    <a:pt x="16848" y="13936"/>
                    <a:pt x="16082" y="13725"/>
                    <a:pt x="15408" y="13410"/>
                  </a:cubicBezTo>
                  <a:cubicBezTo>
                    <a:pt x="13965" y="12735"/>
                    <a:pt x="12608" y="12590"/>
                    <a:pt x="11359" y="12590"/>
                  </a:cubicBezTo>
                  <a:cubicBezTo>
                    <a:pt x="10414" y="12590"/>
                    <a:pt x="9530" y="12673"/>
                    <a:pt x="8716" y="12673"/>
                  </a:cubicBezTo>
                  <a:cubicBezTo>
                    <a:pt x="7946" y="12673"/>
                    <a:pt x="7239" y="12599"/>
                    <a:pt x="6602" y="12309"/>
                  </a:cubicBezTo>
                  <a:lnTo>
                    <a:pt x="2132" y="16579"/>
                  </a:lnTo>
                  <a:lnTo>
                    <a:pt x="2065" y="16645"/>
                  </a:lnTo>
                  <a:lnTo>
                    <a:pt x="1431" y="17179"/>
                  </a:lnTo>
                  <a:cubicBezTo>
                    <a:pt x="1" y="18371"/>
                    <a:pt x="1137" y="20321"/>
                    <a:pt x="2568" y="20321"/>
                  </a:cubicBezTo>
                  <a:cubicBezTo>
                    <a:pt x="2888" y="20321"/>
                    <a:pt x="3222" y="20223"/>
                    <a:pt x="3546" y="19999"/>
                  </a:cubicBezTo>
                  <a:lnTo>
                    <a:pt x="3546" y="19999"/>
                  </a:lnTo>
                  <a:cubicBezTo>
                    <a:pt x="2765" y="20670"/>
                    <a:pt x="2739" y="21922"/>
                    <a:pt x="3500" y="22616"/>
                  </a:cubicBezTo>
                  <a:cubicBezTo>
                    <a:pt x="3847" y="22929"/>
                    <a:pt x="4286" y="23088"/>
                    <a:pt x="4721" y="23088"/>
                  </a:cubicBezTo>
                  <a:cubicBezTo>
                    <a:pt x="5120" y="23088"/>
                    <a:pt x="5515" y="22954"/>
                    <a:pt x="5835" y="22683"/>
                  </a:cubicBezTo>
                  <a:lnTo>
                    <a:pt x="6325" y="22270"/>
                  </a:lnTo>
                  <a:lnTo>
                    <a:pt x="6325" y="22270"/>
                  </a:lnTo>
                  <a:cubicBezTo>
                    <a:pt x="5021" y="23464"/>
                    <a:pt x="6140" y="25343"/>
                    <a:pt x="7544" y="25343"/>
                  </a:cubicBezTo>
                  <a:cubicBezTo>
                    <a:pt x="7935" y="25343"/>
                    <a:pt x="8348" y="25198"/>
                    <a:pt x="8737" y="24851"/>
                  </a:cubicBezTo>
                  <a:lnTo>
                    <a:pt x="9611" y="24123"/>
                  </a:lnTo>
                  <a:lnTo>
                    <a:pt x="9611" y="24123"/>
                  </a:lnTo>
                  <a:cubicBezTo>
                    <a:pt x="8280" y="25316"/>
                    <a:pt x="9402" y="27211"/>
                    <a:pt x="10797" y="27211"/>
                  </a:cubicBezTo>
                  <a:cubicBezTo>
                    <a:pt x="11183" y="27211"/>
                    <a:pt x="11590" y="27066"/>
                    <a:pt x="11972" y="26719"/>
                  </a:cubicBezTo>
                  <a:lnTo>
                    <a:pt x="12673" y="26152"/>
                  </a:lnTo>
                  <a:lnTo>
                    <a:pt x="11172" y="24918"/>
                  </a:lnTo>
                  <a:cubicBezTo>
                    <a:pt x="10538" y="24384"/>
                    <a:pt x="10538" y="23450"/>
                    <a:pt x="11105" y="22917"/>
                  </a:cubicBezTo>
                  <a:lnTo>
                    <a:pt x="11539" y="22550"/>
                  </a:lnTo>
                  <a:lnTo>
                    <a:pt x="11772" y="22316"/>
                  </a:lnTo>
                  <a:cubicBezTo>
                    <a:pt x="11839" y="22249"/>
                    <a:pt x="11906" y="22216"/>
                    <a:pt x="11972" y="22149"/>
                  </a:cubicBezTo>
                  <a:cubicBezTo>
                    <a:pt x="12185" y="22022"/>
                    <a:pt x="12416" y="21960"/>
                    <a:pt x="12645" y="21960"/>
                  </a:cubicBezTo>
                  <a:cubicBezTo>
                    <a:pt x="12954" y="21960"/>
                    <a:pt x="13258" y="22072"/>
                    <a:pt x="13507" y="22283"/>
                  </a:cubicBezTo>
                  <a:lnTo>
                    <a:pt x="13840" y="22550"/>
                  </a:lnTo>
                  <a:lnTo>
                    <a:pt x="14441" y="23050"/>
                  </a:lnTo>
                  <a:cubicBezTo>
                    <a:pt x="13807" y="22516"/>
                    <a:pt x="13807" y="21582"/>
                    <a:pt x="14374" y="21049"/>
                  </a:cubicBezTo>
                  <a:lnTo>
                    <a:pt x="15041" y="20448"/>
                  </a:lnTo>
                  <a:cubicBezTo>
                    <a:pt x="15279" y="20210"/>
                    <a:pt x="15595" y="20094"/>
                    <a:pt x="15913" y="20094"/>
                  </a:cubicBezTo>
                  <a:cubicBezTo>
                    <a:pt x="16220" y="20094"/>
                    <a:pt x="16530" y="20202"/>
                    <a:pt x="16776" y="20415"/>
                  </a:cubicBezTo>
                  <a:lnTo>
                    <a:pt x="17309" y="20848"/>
                  </a:lnTo>
                  <a:cubicBezTo>
                    <a:pt x="16709" y="20348"/>
                    <a:pt x="16676" y="19414"/>
                    <a:pt x="17276" y="18880"/>
                  </a:cubicBezTo>
                  <a:lnTo>
                    <a:pt x="17910" y="18280"/>
                  </a:lnTo>
                  <a:cubicBezTo>
                    <a:pt x="18174" y="18033"/>
                    <a:pt x="18503" y="17908"/>
                    <a:pt x="18833" y="17908"/>
                  </a:cubicBezTo>
                  <a:cubicBezTo>
                    <a:pt x="19074" y="17908"/>
                    <a:pt x="19316" y="17975"/>
                    <a:pt x="19534" y="18110"/>
                  </a:cubicBezTo>
                  <a:lnTo>
                    <a:pt x="19534" y="18110"/>
                  </a:lnTo>
                  <a:lnTo>
                    <a:pt x="19444" y="18046"/>
                  </a:lnTo>
                  <a:cubicBezTo>
                    <a:pt x="18844" y="17546"/>
                    <a:pt x="18811" y="16612"/>
                    <a:pt x="19411" y="16078"/>
                  </a:cubicBezTo>
                  <a:lnTo>
                    <a:pt x="20045" y="15478"/>
                  </a:lnTo>
                  <a:cubicBezTo>
                    <a:pt x="20309" y="15231"/>
                    <a:pt x="20647" y="15106"/>
                    <a:pt x="20981" y="15106"/>
                  </a:cubicBezTo>
                  <a:cubicBezTo>
                    <a:pt x="21281" y="15106"/>
                    <a:pt x="21576" y="15206"/>
                    <a:pt x="21813" y="15411"/>
                  </a:cubicBezTo>
                  <a:lnTo>
                    <a:pt x="23280" y="16679"/>
                  </a:lnTo>
                  <a:cubicBezTo>
                    <a:pt x="23814" y="15978"/>
                    <a:pt x="24248" y="15244"/>
                    <a:pt x="24648" y="14477"/>
                  </a:cubicBezTo>
                  <a:cubicBezTo>
                    <a:pt x="26216" y="11742"/>
                    <a:pt x="28117" y="9240"/>
                    <a:pt x="30285" y="7005"/>
                  </a:cubicBezTo>
                  <a:cubicBezTo>
                    <a:pt x="29518" y="4403"/>
                    <a:pt x="28184" y="2035"/>
                    <a:pt x="26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1;p19">
              <a:extLst>
                <a:ext uri="{FF2B5EF4-FFF2-40B4-BE49-F238E27FC236}">
                  <a16:creationId xmlns:a16="http://schemas.microsoft.com/office/drawing/2014/main" id="{BF5EF4B2-B2FE-4FC0-9367-7D278EE075D4}"/>
                </a:ext>
              </a:extLst>
            </p:cNvPr>
            <p:cNvSpPr/>
            <p:nvPr/>
          </p:nvSpPr>
          <p:spPr>
            <a:xfrm>
              <a:off x="1272171" y="2959587"/>
              <a:ext cx="793907" cy="640973"/>
            </a:xfrm>
            <a:custGeom>
              <a:avLst/>
              <a:gdLst/>
              <a:ahLst/>
              <a:cxnLst/>
              <a:rect l="l" t="t" r="r" b="b"/>
              <a:pathLst>
                <a:path w="14935" h="12058" extrusionOk="0">
                  <a:moveTo>
                    <a:pt x="10448" y="0"/>
                  </a:moveTo>
                  <a:cubicBezTo>
                    <a:pt x="10123" y="0"/>
                    <a:pt x="9801" y="117"/>
                    <a:pt x="9541" y="360"/>
                  </a:cubicBezTo>
                  <a:lnTo>
                    <a:pt x="8907" y="960"/>
                  </a:lnTo>
                  <a:cubicBezTo>
                    <a:pt x="8307" y="1494"/>
                    <a:pt x="8340" y="2428"/>
                    <a:pt x="8940" y="2928"/>
                  </a:cubicBezTo>
                  <a:lnTo>
                    <a:pt x="9140" y="3128"/>
                  </a:lnTo>
                  <a:cubicBezTo>
                    <a:pt x="8895" y="2915"/>
                    <a:pt x="8593" y="2807"/>
                    <a:pt x="8290" y="2807"/>
                  </a:cubicBezTo>
                  <a:cubicBezTo>
                    <a:pt x="7976" y="2807"/>
                    <a:pt x="7661" y="2924"/>
                    <a:pt x="7406" y="3162"/>
                  </a:cubicBezTo>
                  <a:lnTo>
                    <a:pt x="6772" y="3762"/>
                  </a:lnTo>
                  <a:cubicBezTo>
                    <a:pt x="6181" y="4287"/>
                    <a:pt x="6172" y="5201"/>
                    <a:pt x="6777" y="5707"/>
                  </a:cubicBezTo>
                  <a:lnTo>
                    <a:pt x="6777" y="5707"/>
                  </a:lnTo>
                  <a:lnTo>
                    <a:pt x="6272" y="5296"/>
                  </a:lnTo>
                  <a:cubicBezTo>
                    <a:pt x="6031" y="5088"/>
                    <a:pt x="5729" y="4987"/>
                    <a:pt x="5428" y="4987"/>
                  </a:cubicBezTo>
                  <a:cubicBezTo>
                    <a:pt x="5103" y="4987"/>
                    <a:pt x="4780" y="5105"/>
                    <a:pt x="4537" y="5330"/>
                  </a:cubicBezTo>
                  <a:lnTo>
                    <a:pt x="3870" y="5930"/>
                  </a:lnTo>
                  <a:cubicBezTo>
                    <a:pt x="3270" y="6464"/>
                    <a:pt x="3303" y="7398"/>
                    <a:pt x="3903" y="7932"/>
                  </a:cubicBezTo>
                  <a:lnTo>
                    <a:pt x="3336" y="7431"/>
                  </a:lnTo>
                  <a:lnTo>
                    <a:pt x="3003" y="7164"/>
                  </a:lnTo>
                  <a:cubicBezTo>
                    <a:pt x="2757" y="6957"/>
                    <a:pt x="2458" y="6856"/>
                    <a:pt x="2154" y="6856"/>
                  </a:cubicBezTo>
                  <a:cubicBezTo>
                    <a:pt x="1921" y="6856"/>
                    <a:pt x="1685" y="6915"/>
                    <a:pt x="1468" y="7031"/>
                  </a:cubicBezTo>
                  <a:cubicBezTo>
                    <a:pt x="1402" y="7098"/>
                    <a:pt x="1335" y="7131"/>
                    <a:pt x="1268" y="7198"/>
                  </a:cubicBezTo>
                  <a:lnTo>
                    <a:pt x="1001" y="7431"/>
                  </a:lnTo>
                  <a:lnTo>
                    <a:pt x="601" y="7798"/>
                  </a:lnTo>
                  <a:cubicBezTo>
                    <a:pt x="1" y="8332"/>
                    <a:pt x="34" y="9266"/>
                    <a:pt x="634" y="9800"/>
                  </a:cubicBezTo>
                  <a:lnTo>
                    <a:pt x="2169" y="11034"/>
                  </a:lnTo>
                  <a:lnTo>
                    <a:pt x="2836" y="11601"/>
                  </a:lnTo>
                  <a:cubicBezTo>
                    <a:pt x="3212" y="11922"/>
                    <a:pt x="3609" y="12057"/>
                    <a:pt x="3985" y="12057"/>
                  </a:cubicBezTo>
                  <a:cubicBezTo>
                    <a:pt x="5368" y="12057"/>
                    <a:pt x="6467" y="10219"/>
                    <a:pt x="5217" y="9002"/>
                  </a:cubicBezTo>
                  <a:lnTo>
                    <a:pt x="5217" y="9002"/>
                  </a:lnTo>
                  <a:lnTo>
                    <a:pt x="6105" y="9766"/>
                  </a:lnTo>
                  <a:cubicBezTo>
                    <a:pt x="6476" y="10075"/>
                    <a:pt x="6866" y="10206"/>
                    <a:pt x="7237" y="10206"/>
                  </a:cubicBezTo>
                  <a:cubicBezTo>
                    <a:pt x="8668" y="10206"/>
                    <a:pt x="9804" y="8256"/>
                    <a:pt x="8373" y="7064"/>
                  </a:cubicBezTo>
                  <a:lnTo>
                    <a:pt x="8373" y="7064"/>
                  </a:lnTo>
                  <a:lnTo>
                    <a:pt x="9007" y="7565"/>
                  </a:lnTo>
                  <a:cubicBezTo>
                    <a:pt x="9389" y="7911"/>
                    <a:pt x="9796" y="8057"/>
                    <a:pt x="10183" y="8057"/>
                  </a:cubicBezTo>
                  <a:cubicBezTo>
                    <a:pt x="11585" y="8057"/>
                    <a:pt x="12716" y="6145"/>
                    <a:pt x="11383" y="4953"/>
                  </a:cubicBezTo>
                  <a:lnTo>
                    <a:pt x="11383" y="4953"/>
                  </a:lnTo>
                  <a:cubicBezTo>
                    <a:pt x="11693" y="5163"/>
                    <a:pt x="12013" y="5255"/>
                    <a:pt x="12322" y="5255"/>
                  </a:cubicBezTo>
                  <a:cubicBezTo>
                    <a:pt x="13767" y="5255"/>
                    <a:pt x="14935" y="3244"/>
                    <a:pt x="13410" y="2061"/>
                  </a:cubicBezTo>
                  <a:lnTo>
                    <a:pt x="13410" y="2061"/>
                  </a:lnTo>
                  <a:lnTo>
                    <a:pt x="13410" y="2094"/>
                  </a:lnTo>
                  <a:lnTo>
                    <a:pt x="12776" y="1560"/>
                  </a:lnTo>
                  <a:lnTo>
                    <a:pt x="11309" y="293"/>
                  </a:lnTo>
                  <a:cubicBezTo>
                    <a:pt x="11052" y="100"/>
                    <a:pt x="10749" y="0"/>
                    <a:pt x="10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A7F72-E2EF-48C1-AC1B-1C781CF8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pt-BR" dirty="0"/>
              <a:t>O que é?</a:t>
            </a:r>
          </a:p>
        </p:txBody>
      </p:sp>
      <p:pic>
        <p:nvPicPr>
          <p:cNvPr id="1026" name="Picture 2" descr="Grafos #1: introdução de forma fácil | by Ramon Sorage | Medium">
            <a:extLst>
              <a:ext uri="{FF2B5EF4-FFF2-40B4-BE49-F238E27FC236}">
                <a16:creationId xmlns:a16="http://schemas.microsoft.com/office/drawing/2014/main" id="{9F4A425E-ABAC-43C2-9D1E-863270C4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40" y="1056502"/>
            <a:ext cx="5247208" cy="387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6;p15">
            <a:extLst>
              <a:ext uri="{FF2B5EF4-FFF2-40B4-BE49-F238E27FC236}">
                <a16:creationId xmlns:a16="http://schemas.microsoft.com/office/drawing/2014/main" id="{AF8B2595-30E0-427B-BEF4-A336D5309C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595816" cy="5143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pt-BR" sz="1500" dirty="0"/>
              <a:t>O seis graus é separação é uma teoria conhecida que qualquer pessoa do mundo pode estar conectada a outra através de não mais que seis outras pessoas.</a:t>
            </a:r>
          </a:p>
        </p:txBody>
      </p:sp>
    </p:spTree>
    <p:extLst>
      <p:ext uri="{BB962C8B-B14F-4D97-AF65-F5344CB8AC3E}">
        <p14:creationId xmlns:p14="http://schemas.microsoft.com/office/powerpoint/2010/main" val="416648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A7F72-E2EF-48C1-AC1B-1C781CF8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pt-BR" dirty="0"/>
              <a:t>De onde veio essa ideia?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24FCF2-DFDD-4E23-8985-0F1E314E0C1C}"/>
              </a:ext>
            </a:extLst>
          </p:cNvPr>
          <p:cNvSpPr txBox="1"/>
          <p:nvPr/>
        </p:nvSpPr>
        <p:spPr>
          <a:xfrm>
            <a:off x="0" y="0"/>
            <a:ext cx="4012019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200000"/>
              </a:lnSpc>
              <a:defRPr sz="1500"/>
            </a:lvl1pPr>
          </a:lstStyle>
          <a:p>
            <a:pPr algn="just"/>
            <a:r>
              <a:rPr lang="pt-BR" dirty="0"/>
              <a:t>A origem não é científica, mas literária!</a:t>
            </a:r>
          </a:p>
          <a:p>
            <a:pPr algn="just"/>
            <a:r>
              <a:rPr lang="pt-BR" dirty="0"/>
              <a:t>Foi criada em 1929 pelo escritor húngaro </a:t>
            </a:r>
            <a:r>
              <a:rPr lang="pt-BR" dirty="0" err="1"/>
              <a:t>Frigyes</a:t>
            </a:r>
            <a:r>
              <a:rPr lang="pt-BR" dirty="0"/>
              <a:t> </a:t>
            </a:r>
            <a:r>
              <a:rPr lang="pt-BR" dirty="0" err="1"/>
              <a:t>Karinthy</a:t>
            </a:r>
            <a:r>
              <a:rPr lang="pt-BR" dirty="0"/>
              <a:t> no livro Tudo É Diferente. Para </a:t>
            </a:r>
            <a:r>
              <a:rPr lang="pt-BR" dirty="0" err="1"/>
              <a:t>Karinthy</a:t>
            </a:r>
            <a:r>
              <a:rPr lang="pt-BR" dirty="0"/>
              <a:t>, os avanços na comunicação e nos transportes fariam com que, apesar das distâncias entre as pessoas, os círculos sociais ficassem cada vez maiores.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FCD4FB6-8221-4677-8F64-F48C7AEFB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994" y="847250"/>
            <a:ext cx="4632030" cy="309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6DA4B2E-EAB7-4781-AB2F-9CFF56F3924C}"/>
              </a:ext>
            </a:extLst>
          </p:cNvPr>
          <p:cNvSpPr/>
          <p:nvPr/>
        </p:nvSpPr>
        <p:spPr>
          <a:xfrm>
            <a:off x="7273648" y="2751137"/>
            <a:ext cx="1530000" cy="225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53A4C-7222-4054-A63C-30EB552ABAB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648" y="2796137"/>
            <a:ext cx="1440000" cy="21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71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A7F72-E2EF-48C1-AC1B-1C781CF8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pt-BR" dirty="0"/>
              <a:t>Primeiro teste – Teoria Mundo Pequeno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5E9D7-C3A9-494A-880F-523F818B8E18}"/>
              </a:ext>
            </a:extLst>
          </p:cNvPr>
          <p:cNvSpPr txBox="1"/>
          <p:nvPr/>
        </p:nvSpPr>
        <p:spPr>
          <a:xfrm>
            <a:off x="0" y="651728"/>
            <a:ext cx="4012019" cy="44917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200000"/>
              </a:lnSpc>
              <a:defRPr sz="1500"/>
            </a:lvl1pPr>
          </a:lstStyle>
          <a:p>
            <a:pPr algn="just">
              <a:lnSpc>
                <a:spcPct val="150000"/>
              </a:lnSpc>
            </a:pPr>
            <a:r>
              <a:rPr lang="pt-BR" dirty="0"/>
              <a:t>Em 1967, o pesquisador Stanley </a:t>
            </a:r>
            <a:r>
              <a:rPr lang="pt-BR" dirty="0" err="1"/>
              <a:t>Milgram</a:t>
            </a:r>
            <a:r>
              <a:rPr lang="pt-BR" dirty="0"/>
              <a:t> enviou pacotes a moradores de alguns lugares da costa oeste dos EUA. Junto com a encomenda, um bilhete pedia que as pessoas fizessem o pacote chegar a um homem específico de Boston (leste dos EUA). 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 Para isso, elas deveriam enviar a caixa a um conhecido, até que ela chegasse à pessoa. </a:t>
            </a:r>
            <a:r>
              <a:rPr lang="pt-BR" dirty="0" err="1"/>
              <a:t>Varios</a:t>
            </a:r>
            <a:r>
              <a:rPr lang="pt-BR" dirty="0"/>
              <a:t> pacotes atingiram o destino final, e eles passaram por seis etapas.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259183-9EAE-48EE-B115-6346E10E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86" y="651728"/>
            <a:ext cx="4477145" cy="2750057"/>
          </a:xfrm>
          <a:prstGeom prst="rect">
            <a:avLst/>
          </a:prstGeom>
        </p:spPr>
      </p:pic>
      <p:pic>
        <p:nvPicPr>
          <p:cNvPr id="3074" name="Picture 2" descr="Milgram's &quot;Six degrees of separation&quot; and Xperts Council : XPERTS COUNCIL">
            <a:extLst>
              <a:ext uri="{FF2B5EF4-FFF2-40B4-BE49-F238E27FC236}">
                <a16:creationId xmlns:a16="http://schemas.microsoft.com/office/drawing/2014/main" id="{3E4D3C6B-2258-4852-AEE0-9EBB49A5C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409" y="3223497"/>
            <a:ext cx="1302049" cy="17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0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A7F72-E2EF-48C1-AC1B-1C781CF8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pt-BR" dirty="0"/>
              <a:t>Kevin bacon, oi?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5E9D7-C3A9-494A-880F-523F818B8E18}"/>
              </a:ext>
            </a:extLst>
          </p:cNvPr>
          <p:cNvSpPr txBox="1"/>
          <p:nvPr/>
        </p:nvSpPr>
        <p:spPr>
          <a:xfrm>
            <a:off x="0" y="4506686"/>
            <a:ext cx="9144000" cy="535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200000"/>
              </a:lnSpc>
              <a:defRPr sz="1500"/>
            </a:lvl1pPr>
          </a:lstStyle>
          <a:p>
            <a:pPr>
              <a:lnSpc>
                <a:spcPct val="150000"/>
              </a:lnSpc>
            </a:pPr>
            <a:r>
              <a:rPr lang="pt-BR" dirty="0">
                <a:hlinkClick r:id="rId2"/>
              </a:rPr>
              <a:t>http://oracleofbacon.org/</a:t>
            </a:r>
            <a:endParaRPr lang="pt-BR" dirty="0"/>
          </a:p>
        </p:txBody>
      </p:sp>
      <p:pic>
        <p:nvPicPr>
          <p:cNvPr id="4102" name="Picture 6" descr="Six Degrees of Kevin Bacon - Education Edition — The Institute for  Inter-Connected Education">
            <a:extLst>
              <a:ext uri="{FF2B5EF4-FFF2-40B4-BE49-F238E27FC236}">
                <a16:creationId xmlns:a16="http://schemas.microsoft.com/office/drawing/2014/main" id="{FB8C3F15-0921-4063-9E89-1324BA85A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" b="1936"/>
          <a:stretch/>
        </p:blipFill>
        <p:spPr bwMode="auto">
          <a:xfrm>
            <a:off x="1118167" y="641030"/>
            <a:ext cx="6907666" cy="397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71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A7F72-E2EF-48C1-AC1B-1C781CF8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1800"/>
          </a:xfrm>
        </p:spPr>
        <p:txBody>
          <a:bodyPr/>
          <a:lstStyle/>
          <a:p>
            <a:r>
              <a:rPr lang="pt-BR" dirty="0"/>
              <a:t>Mais pesquisas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95E9D7-C3A9-494A-880F-523F818B8E18}"/>
              </a:ext>
            </a:extLst>
          </p:cNvPr>
          <p:cNvSpPr txBox="1"/>
          <p:nvPr/>
        </p:nvSpPr>
        <p:spPr>
          <a:xfrm>
            <a:off x="0" y="0"/>
            <a:ext cx="4012019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200000"/>
              </a:lnSpc>
              <a:defRPr sz="1500"/>
            </a:lvl1pPr>
          </a:lstStyle>
          <a:p>
            <a:pPr algn="just">
              <a:lnSpc>
                <a:spcPct val="150000"/>
              </a:lnSpc>
            </a:pPr>
            <a:r>
              <a:rPr lang="pt-BR" dirty="0"/>
              <a:t>Microsoft de 2008 também se dedicou a validar os seis graus de separação usando o banco de dados do Messenger (MSN). </a:t>
            </a:r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dirty="0"/>
              <a:t>Analisando cerca de 180 bilhões de duplas diferentes de usuários, os pesquisadores comprovaram que a cadeia de conexões tinham, em média, 6,6 pessoas.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F8F1F8-4A0A-4518-AC2B-F2F8B9DF8472}"/>
              </a:ext>
            </a:extLst>
          </p:cNvPr>
          <p:cNvSpPr txBox="1"/>
          <p:nvPr/>
        </p:nvSpPr>
        <p:spPr>
          <a:xfrm>
            <a:off x="5131981" y="0"/>
            <a:ext cx="4012019" cy="48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lnSpc>
                <a:spcPct val="200000"/>
              </a:lnSpc>
              <a:defRPr sz="1500"/>
            </a:lvl1pPr>
          </a:lstStyle>
          <a:p>
            <a:pPr algn="just">
              <a:lnSpc>
                <a:spcPct val="150000"/>
              </a:lnSpc>
            </a:pPr>
            <a:r>
              <a:rPr lang="pt-BR" dirty="0"/>
              <a:t>Em 2016, pelo Facebook e sua base de 1,59 bilhão de usuários cadastrados. </a:t>
            </a:r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dirty="0"/>
              <a:t>O resultado, dessa vez, indicou que havia uma média de 3,57 a 4,57 graus de separação.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B312F4-83F3-40DB-AA79-49148127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262" y="4274545"/>
            <a:ext cx="1780995" cy="80836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68DCCE1-B49B-49D0-8F8E-87755699C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91202"/>
            <a:ext cx="1976029" cy="1152298"/>
          </a:xfrm>
          <a:prstGeom prst="rect">
            <a:avLst/>
          </a:prstGeom>
        </p:spPr>
      </p:pic>
      <p:pic>
        <p:nvPicPr>
          <p:cNvPr id="5122" name="Picture 2" descr="Facebook – entre ou cadastre-se">
            <a:extLst>
              <a:ext uri="{FF2B5EF4-FFF2-40B4-BE49-F238E27FC236}">
                <a16:creationId xmlns:a16="http://schemas.microsoft.com/office/drawing/2014/main" id="{5CF0CF1F-E275-4BA7-A8C0-5506EF69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610" y="3611764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90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5" name="Google Shape;1105;p31"/>
          <p:cNvCxnSpPr>
            <a:cxnSpLocks/>
          </p:cNvCxnSpPr>
          <p:nvPr/>
        </p:nvCxnSpPr>
        <p:spPr>
          <a:xfrm rot="10800000">
            <a:off x="835640" y="2650937"/>
            <a:ext cx="0" cy="133560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31"/>
          <p:cNvGrpSpPr/>
          <p:nvPr/>
        </p:nvGrpSpPr>
        <p:grpSpPr>
          <a:xfrm>
            <a:off x="665860" y="2024614"/>
            <a:ext cx="7825354" cy="1725858"/>
            <a:chOff x="1662294" y="2106971"/>
            <a:chExt cx="7825354" cy="2164358"/>
          </a:xfrm>
        </p:grpSpPr>
        <p:cxnSp>
          <p:nvCxnSpPr>
            <p:cNvPr id="1109" name="Google Shape;1109;p31"/>
            <p:cNvCxnSpPr/>
            <p:nvPr/>
          </p:nvCxnSpPr>
          <p:spPr>
            <a:xfrm>
              <a:off x="1662294" y="2459115"/>
              <a:ext cx="1231800" cy="1055400"/>
            </a:xfrm>
            <a:prstGeom prst="curvedConnector3">
              <a:avLst>
                <a:gd name="adj1" fmla="val 50000"/>
              </a:avLst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31"/>
            <p:cNvCxnSpPr>
              <a:cxnSpLocks/>
            </p:cNvCxnSpPr>
            <p:nvPr/>
          </p:nvCxnSpPr>
          <p:spPr>
            <a:xfrm rot="5400000">
              <a:off x="3132069" y="2739317"/>
              <a:ext cx="1857245" cy="953222"/>
            </a:xfrm>
            <a:prstGeom prst="curvedConnector3">
              <a:avLst>
                <a:gd name="adj1" fmla="val 29419"/>
              </a:avLst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31"/>
            <p:cNvCxnSpPr>
              <a:cxnSpLocks/>
            </p:cNvCxnSpPr>
            <p:nvPr/>
          </p:nvCxnSpPr>
          <p:spPr>
            <a:xfrm rot="16200000" flipH="1">
              <a:off x="5048636" y="2968021"/>
              <a:ext cx="1481185" cy="605810"/>
            </a:xfrm>
            <a:prstGeom prst="curvedConnector3">
              <a:avLst>
                <a:gd name="adj1" fmla="val 50000"/>
              </a:avLst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1110;p31">
              <a:extLst>
                <a:ext uri="{FF2B5EF4-FFF2-40B4-BE49-F238E27FC236}">
                  <a16:creationId xmlns:a16="http://schemas.microsoft.com/office/drawing/2014/main" id="{C16B7176-E750-43F6-8EC9-090CA830316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81090" y="3729901"/>
              <a:ext cx="1206745" cy="541428"/>
            </a:xfrm>
            <a:prstGeom prst="curvedConnector3">
              <a:avLst>
                <a:gd name="adj1" fmla="val 50000"/>
              </a:avLst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110;p31">
              <a:extLst>
                <a:ext uri="{FF2B5EF4-FFF2-40B4-BE49-F238E27FC236}">
                  <a16:creationId xmlns:a16="http://schemas.microsoft.com/office/drawing/2014/main" id="{FA64350C-67C4-4E6A-A8E5-0D69740A17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71009" y="2308270"/>
              <a:ext cx="1217938" cy="815340"/>
            </a:xfrm>
            <a:prstGeom prst="curvedConnector3">
              <a:avLst>
                <a:gd name="adj1" fmla="val 50000"/>
              </a:avLst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6" name="Google Shape;1106;p31"/>
          <p:cNvSpPr txBox="1"/>
          <p:nvPr/>
        </p:nvSpPr>
        <p:spPr>
          <a:xfrm>
            <a:off x="-99010" y="4049491"/>
            <a:ext cx="18693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C9E9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EU</a:t>
            </a:r>
            <a:endParaRPr sz="2400" dirty="0">
              <a:solidFill>
                <a:srgbClr val="3C9E9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14" name="Google Shape;1114;p31"/>
          <p:cNvSpPr/>
          <p:nvPr/>
        </p:nvSpPr>
        <p:spPr>
          <a:xfrm>
            <a:off x="158586" y="1383903"/>
            <a:ext cx="1354109" cy="1354094"/>
          </a:xfrm>
          <a:custGeom>
            <a:avLst/>
            <a:gdLst/>
            <a:ahLst/>
            <a:cxnLst/>
            <a:rect l="l" t="t" r="r" b="b"/>
            <a:pathLst>
              <a:path w="91692" h="91691" extrusionOk="0">
                <a:moveTo>
                  <a:pt x="45866" y="0"/>
                </a:moveTo>
                <a:cubicBezTo>
                  <a:pt x="20512" y="0"/>
                  <a:pt x="1" y="20511"/>
                  <a:pt x="1" y="45866"/>
                </a:cubicBezTo>
                <a:cubicBezTo>
                  <a:pt x="1" y="71179"/>
                  <a:pt x="20512" y="91691"/>
                  <a:pt x="45866" y="91691"/>
                </a:cubicBezTo>
                <a:cubicBezTo>
                  <a:pt x="71180" y="91691"/>
                  <a:pt x="91691" y="71179"/>
                  <a:pt x="91691" y="45866"/>
                </a:cubicBezTo>
                <a:cubicBezTo>
                  <a:pt x="91691" y="20511"/>
                  <a:pt x="71180" y="0"/>
                  <a:pt x="458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4" name="Google Shape;1124;p31"/>
          <p:cNvSpPr/>
          <p:nvPr/>
        </p:nvSpPr>
        <p:spPr>
          <a:xfrm>
            <a:off x="1536579" y="2746067"/>
            <a:ext cx="1486327" cy="1354109"/>
          </a:xfrm>
          <a:custGeom>
            <a:avLst/>
            <a:gdLst/>
            <a:ahLst/>
            <a:cxnLst/>
            <a:rect l="l" t="t" r="r" b="b"/>
            <a:pathLst>
              <a:path w="100645" h="91692" extrusionOk="0">
                <a:moveTo>
                  <a:pt x="50322" y="1"/>
                </a:moveTo>
                <a:cubicBezTo>
                  <a:pt x="38591" y="1"/>
                  <a:pt x="26860" y="4478"/>
                  <a:pt x="17907" y="13431"/>
                </a:cubicBezTo>
                <a:cubicBezTo>
                  <a:pt x="0" y="31338"/>
                  <a:pt x="0" y="60355"/>
                  <a:pt x="17907" y="78262"/>
                </a:cubicBezTo>
                <a:cubicBezTo>
                  <a:pt x="26860" y="87215"/>
                  <a:pt x="38591" y="91692"/>
                  <a:pt x="50322" y="91692"/>
                </a:cubicBezTo>
                <a:cubicBezTo>
                  <a:pt x="62053" y="91692"/>
                  <a:pt x="73784" y="87215"/>
                  <a:pt x="82738" y="78262"/>
                </a:cubicBezTo>
                <a:cubicBezTo>
                  <a:pt x="100644" y="60355"/>
                  <a:pt x="100644" y="31338"/>
                  <a:pt x="82738" y="13431"/>
                </a:cubicBezTo>
                <a:cubicBezTo>
                  <a:pt x="73784" y="4478"/>
                  <a:pt x="62053" y="1"/>
                  <a:pt x="503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4" name="Google Shape;1134;p31"/>
          <p:cNvGrpSpPr/>
          <p:nvPr/>
        </p:nvGrpSpPr>
        <p:grpSpPr>
          <a:xfrm>
            <a:off x="3400221" y="1244690"/>
            <a:ext cx="1354109" cy="1354094"/>
            <a:chOff x="2573306" y="1020450"/>
            <a:chExt cx="1634410" cy="1634392"/>
          </a:xfrm>
        </p:grpSpPr>
        <p:sp>
          <p:nvSpPr>
            <p:cNvPr id="1135" name="Google Shape;1135;p31"/>
            <p:cNvSpPr/>
            <p:nvPr/>
          </p:nvSpPr>
          <p:spPr>
            <a:xfrm>
              <a:off x="2573306" y="1020450"/>
              <a:ext cx="1634410" cy="1634392"/>
            </a:xfrm>
            <a:custGeom>
              <a:avLst/>
              <a:gdLst/>
              <a:ahLst/>
              <a:cxnLst/>
              <a:rect l="l" t="t" r="r" b="b"/>
              <a:pathLst>
                <a:path w="91692" h="91691" extrusionOk="0">
                  <a:moveTo>
                    <a:pt x="45826" y="0"/>
                  </a:moveTo>
                  <a:cubicBezTo>
                    <a:pt x="20512" y="0"/>
                    <a:pt x="1" y="20511"/>
                    <a:pt x="1" y="45866"/>
                  </a:cubicBezTo>
                  <a:cubicBezTo>
                    <a:pt x="1" y="71179"/>
                    <a:pt x="20512" y="91691"/>
                    <a:pt x="45826" y="91691"/>
                  </a:cubicBezTo>
                  <a:cubicBezTo>
                    <a:pt x="71140" y="91691"/>
                    <a:pt x="91692" y="71179"/>
                    <a:pt x="91692" y="45866"/>
                  </a:cubicBezTo>
                  <a:cubicBezTo>
                    <a:pt x="91692" y="20511"/>
                    <a:pt x="71140" y="0"/>
                    <a:pt x="458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3888534" y="1494160"/>
              <a:ext cx="2210" cy="2014"/>
            </a:xfrm>
            <a:custGeom>
              <a:avLst/>
              <a:gdLst/>
              <a:ahLst/>
              <a:cxnLst/>
              <a:rect l="l" t="t" r="r" b="b"/>
              <a:pathLst>
                <a:path w="124" h="113" extrusionOk="0">
                  <a:moveTo>
                    <a:pt x="82" y="0"/>
                  </a:moveTo>
                  <a:cubicBezTo>
                    <a:pt x="42" y="0"/>
                    <a:pt x="1" y="41"/>
                    <a:pt x="1" y="82"/>
                  </a:cubicBezTo>
                  <a:cubicBezTo>
                    <a:pt x="1" y="102"/>
                    <a:pt x="21" y="112"/>
                    <a:pt x="42" y="112"/>
                  </a:cubicBezTo>
                  <a:cubicBezTo>
                    <a:pt x="62" y="112"/>
                    <a:pt x="82" y="102"/>
                    <a:pt x="82" y="82"/>
                  </a:cubicBezTo>
                  <a:cubicBezTo>
                    <a:pt x="123" y="41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EA7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2884537" y="1494160"/>
              <a:ext cx="2192" cy="2014"/>
            </a:xfrm>
            <a:custGeom>
              <a:avLst/>
              <a:gdLst/>
              <a:ahLst/>
              <a:cxnLst/>
              <a:rect l="l" t="t" r="r" b="b"/>
              <a:pathLst>
                <a:path w="123" h="113" extrusionOk="0">
                  <a:moveTo>
                    <a:pt x="81" y="0"/>
                  </a:moveTo>
                  <a:cubicBezTo>
                    <a:pt x="41" y="0"/>
                    <a:pt x="0" y="41"/>
                    <a:pt x="41" y="82"/>
                  </a:cubicBezTo>
                  <a:cubicBezTo>
                    <a:pt x="41" y="102"/>
                    <a:pt x="61" y="112"/>
                    <a:pt x="81" y="112"/>
                  </a:cubicBezTo>
                  <a:cubicBezTo>
                    <a:pt x="102" y="112"/>
                    <a:pt x="122" y="102"/>
                    <a:pt x="122" y="82"/>
                  </a:cubicBezTo>
                  <a:cubicBezTo>
                    <a:pt x="122" y="41"/>
                    <a:pt x="81" y="0"/>
                    <a:pt x="81" y="0"/>
                  </a:cubicBezTo>
                  <a:close/>
                </a:path>
              </a:pathLst>
            </a:custGeom>
            <a:solidFill>
              <a:srgbClr val="EA76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31"/>
          <p:cNvSpPr/>
          <p:nvPr/>
        </p:nvSpPr>
        <p:spPr>
          <a:xfrm>
            <a:off x="4924419" y="3009988"/>
            <a:ext cx="1486327" cy="1354109"/>
          </a:xfrm>
          <a:custGeom>
            <a:avLst/>
            <a:gdLst/>
            <a:ahLst/>
            <a:cxnLst/>
            <a:rect l="l" t="t" r="r" b="b"/>
            <a:pathLst>
              <a:path w="100645" h="91692" extrusionOk="0">
                <a:moveTo>
                  <a:pt x="50343" y="1"/>
                </a:moveTo>
                <a:cubicBezTo>
                  <a:pt x="38602" y="1"/>
                  <a:pt x="26861" y="4478"/>
                  <a:pt x="17907" y="13431"/>
                </a:cubicBezTo>
                <a:cubicBezTo>
                  <a:pt x="1" y="31338"/>
                  <a:pt x="1" y="60355"/>
                  <a:pt x="17907" y="78262"/>
                </a:cubicBezTo>
                <a:cubicBezTo>
                  <a:pt x="26861" y="87215"/>
                  <a:pt x="38602" y="91692"/>
                  <a:pt x="50343" y="91692"/>
                </a:cubicBezTo>
                <a:cubicBezTo>
                  <a:pt x="62084" y="91692"/>
                  <a:pt x="73825" y="87215"/>
                  <a:pt x="82779" y="78262"/>
                </a:cubicBezTo>
                <a:cubicBezTo>
                  <a:pt x="100645" y="60355"/>
                  <a:pt x="100645" y="31338"/>
                  <a:pt x="82779" y="13431"/>
                </a:cubicBezTo>
                <a:cubicBezTo>
                  <a:pt x="73825" y="4478"/>
                  <a:pt x="62084" y="1"/>
                  <a:pt x="5034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72;p31">
            <a:extLst>
              <a:ext uri="{FF2B5EF4-FFF2-40B4-BE49-F238E27FC236}">
                <a16:creationId xmlns:a16="http://schemas.microsoft.com/office/drawing/2014/main" id="{702F23F1-736D-4806-A344-4B6656C66E10}"/>
              </a:ext>
            </a:extLst>
          </p:cNvPr>
          <p:cNvSpPr/>
          <p:nvPr/>
        </p:nvSpPr>
        <p:spPr>
          <a:xfrm>
            <a:off x="7051131" y="2726200"/>
            <a:ext cx="1486327" cy="1354109"/>
          </a:xfrm>
          <a:custGeom>
            <a:avLst/>
            <a:gdLst/>
            <a:ahLst/>
            <a:cxnLst/>
            <a:rect l="l" t="t" r="r" b="b"/>
            <a:pathLst>
              <a:path w="100645" h="91692" extrusionOk="0">
                <a:moveTo>
                  <a:pt x="50343" y="1"/>
                </a:moveTo>
                <a:cubicBezTo>
                  <a:pt x="38602" y="1"/>
                  <a:pt x="26861" y="4478"/>
                  <a:pt x="17907" y="13431"/>
                </a:cubicBezTo>
                <a:cubicBezTo>
                  <a:pt x="1" y="31338"/>
                  <a:pt x="1" y="60355"/>
                  <a:pt x="17907" y="78262"/>
                </a:cubicBezTo>
                <a:cubicBezTo>
                  <a:pt x="26861" y="87215"/>
                  <a:pt x="38602" y="91692"/>
                  <a:pt x="50343" y="91692"/>
                </a:cubicBezTo>
                <a:cubicBezTo>
                  <a:pt x="62084" y="91692"/>
                  <a:pt x="73825" y="87215"/>
                  <a:pt x="82779" y="78262"/>
                </a:cubicBezTo>
                <a:cubicBezTo>
                  <a:pt x="100645" y="60355"/>
                  <a:pt x="100645" y="31338"/>
                  <a:pt x="82779" y="13431"/>
                </a:cubicBezTo>
                <a:cubicBezTo>
                  <a:pt x="73825" y="4478"/>
                  <a:pt x="62084" y="1"/>
                  <a:pt x="5034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172;p31">
            <a:extLst>
              <a:ext uri="{FF2B5EF4-FFF2-40B4-BE49-F238E27FC236}">
                <a16:creationId xmlns:a16="http://schemas.microsoft.com/office/drawing/2014/main" id="{B6FC0D47-486E-4073-B37D-FA2C8F6768A8}"/>
              </a:ext>
            </a:extLst>
          </p:cNvPr>
          <p:cNvSpPr/>
          <p:nvPr/>
        </p:nvSpPr>
        <p:spPr>
          <a:xfrm>
            <a:off x="7657673" y="746971"/>
            <a:ext cx="1486327" cy="1354109"/>
          </a:xfrm>
          <a:custGeom>
            <a:avLst/>
            <a:gdLst/>
            <a:ahLst/>
            <a:cxnLst/>
            <a:rect l="l" t="t" r="r" b="b"/>
            <a:pathLst>
              <a:path w="100645" h="91692" extrusionOk="0">
                <a:moveTo>
                  <a:pt x="50343" y="1"/>
                </a:moveTo>
                <a:cubicBezTo>
                  <a:pt x="38602" y="1"/>
                  <a:pt x="26861" y="4478"/>
                  <a:pt x="17907" y="13431"/>
                </a:cubicBezTo>
                <a:cubicBezTo>
                  <a:pt x="1" y="31338"/>
                  <a:pt x="1" y="60355"/>
                  <a:pt x="17907" y="78262"/>
                </a:cubicBezTo>
                <a:cubicBezTo>
                  <a:pt x="26861" y="87215"/>
                  <a:pt x="38602" y="91692"/>
                  <a:pt x="50343" y="91692"/>
                </a:cubicBezTo>
                <a:cubicBezTo>
                  <a:pt x="62084" y="91692"/>
                  <a:pt x="73825" y="87215"/>
                  <a:pt x="82779" y="78262"/>
                </a:cubicBezTo>
                <a:cubicBezTo>
                  <a:pt x="100645" y="60355"/>
                  <a:pt x="100645" y="31338"/>
                  <a:pt x="82779" y="13431"/>
                </a:cubicBezTo>
                <a:cubicBezTo>
                  <a:pt x="73825" y="4478"/>
                  <a:pt x="62084" y="1"/>
                  <a:pt x="5034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8" name="Picture 4" descr="Is anyone asking if Mahatma Gandhi's granddaughter, the 84-year-old Tara  Gandhi Bhattacharjee who visited the farmers' protest site in Ghazipur, was  also paid by the farmers? - Quora">
            <a:extLst>
              <a:ext uri="{FF2B5EF4-FFF2-40B4-BE49-F238E27FC236}">
                <a16:creationId xmlns:a16="http://schemas.microsoft.com/office/drawing/2014/main" id="{B6494B57-59AB-4A55-AA92-05560E7FA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7" r="4250"/>
          <a:stretch/>
        </p:blipFill>
        <p:spPr bwMode="auto">
          <a:xfrm>
            <a:off x="7067943" y="2746067"/>
            <a:ext cx="1410197" cy="13103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apa Francisco (@Pontifex_pt) / Twitter">
            <a:extLst>
              <a:ext uri="{FF2B5EF4-FFF2-40B4-BE49-F238E27FC236}">
                <a16:creationId xmlns:a16="http://schemas.microsoft.com/office/drawing/2014/main" id="{439AAB28-EA6E-4AF7-A44D-7F22CABC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588" y="3010199"/>
            <a:ext cx="1410197" cy="14101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recisamos de um mundo de cooperação, equilíbrio e paz”, diz Lula no México  | Partido dos Trabalhadores">
            <a:extLst>
              <a:ext uri="{FF2B5EF4-FFF2-40B4-BE49-F238E27FC236}">
                <a16:creationId xmlns:a16="http://schemas.microsoft.com/office/drawing/2014/main" id="{F2D4A281-7761-45F3-857B-4CEE4B4B2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4610"/>
          <a:stretch/>
        </p:blipFill>
        <p:spPr bwMode="auto">
          <a:xfrm>
            <a:off x="3400221" y="1240597"/>
            <a:ext cx="1354109" cy="131948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Jair Bolsonaro – Wikipédia, a enciclopédia livre">
            <a:extLst>
              <a:ext uri="{FF2B5EF4-FFF2-40B4-BE49-F238E27FC236}">
                <a16:creationId xmlns:a16="http://schemas.microsoft.com/office/drawing/2014/main" id="{2B9BECDB-42E9-48D8-B4E5-BD39C93D5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925" b="41890"/>
          <a:stretch/>
        </p:blipFill>
        <p:spPr bwMode="auto">
          <a:xfrm>
            <a:off x="1612852" y="2788199"/>
            <a:ext cx="1324846" cy="12612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gina Duarte, com um pé dentro e o outro fora do governo | VEJA">
            <a:extLst>
              <a:ext uri="{FF2B5EF4-FFF2-40B4-BE49-F238E27FC236}">
                <a16:creationId xmlns:a16="http://schemas.microsoft.com/office/drawing/2014/main" id="{85B1FBCE-A9EF-437B-87A0-7CA127E88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3" r="11387"/>
          <a:stretch/>
        </p:blipFill>
        <p:spPr bwMode="auto">
          <a:xfrm>
            <a:off x="116348" y="1459674"/>
            <a:ext cx="1413464" cy="126129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David Beckham - Altura – Peso – Medidas corporais – Cor dos olhos – Bio">
            <a:extLst>
              <a:ext uri="{FF2B5EF4-FFF2-40B4-BE49-F238E27FC236}">
                <a16:creationId xmlns:a16="http://schemas.microsoft.com/office/drawing/2014/main" id="{C165E32B-5C40-4469-8423-3C9121021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4" r="23397" b="18074"/>
          <a:stretch/>
        </p:blipFill>
        <p:spPr bwMode="auto">
          <a:xfrm>
            <a:off x="7856913" y="833614"/>
            <a:ext cx="1128501" cy="11671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ahatma Gandhi - Biografia - InfoEscola">
            <a:extLst>
              <a:ext uri="{FF2B5EF4-FFF2-40B4-BE49-F238E27FC236}">
                <a16:creationId xmlns:a16="http://schemas.microsoft.com/office/drawing/2014/main" id="{D7C5852B-459E-4714-989E-1768DD51F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r="6247"/>
          <a:stretch/>
        </p:blipFill>
        <p:spPr bwMode="auto">
          <a:xfrm>
            <a:off x="7715846" y="795889"/>
            <a:ext cx="1369979" cy="12559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28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nds Infographics by Slidesgo">
  <a:themeElements>
    <a:clrScheme name="Simple Light">
      <a:dk1>
        <a:srgbClr val="000000"/>
      </a:dk1>
      <a:lt1>
        <a:srgbClr val="FFFFFF"/>
      </a:lt1>
      <a:dk2>
        <a:srgbClr val="F2D0A7"/>
      </a:dk2>
      <a:lt2>
        <a:srgbClr val="DAB689"/>
      </a:lt2>
      <a:accent1>
        <a:srgbClr val="733A26"/>
      </a:accent1>
      <a:accent2>
        <a:srgbClr val="A65E44"/>
      </a:accent2>
      <a:accent3>
        <a:srgbClr val="E2597B"/>
      </a:accent3>
      <a:accent4>
        <a:srgbClr val="FF93AE"/>
      </a:accent4>
      <a:accent5>
        <a:srgbClr val="5CC2B4"/>
      </a:accent5>
      <a:accent6>
        <a:srgbClr val="96EBDF"/>
      </a:accent6>
      <a:hlink>
        <a:srgbClr val="0D0C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Apresentação na tela (16:9)</PresentationFormat>
  <Paragraphs>21</Paragraphs>
  <Slides>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Fira Sans</vt:lpstr>
      <vt:lpstr>Arial</vt:lpstr>
      <vt:lpstr>Fira Sans Extra Condensed Medium</vt:lpstr>
      <vt:lpstr>Hands Infographics by Slidesgo</vt:lpstr>
      <vt:lpstr>6 graus de separação</vt:lpstr>
      <vt:lpstr>O que é?</vt:lpstr>
      <vt:lpstr>De onde veio essa ideia?</vt:lpstr>
      <vt:lpstr>Primeiro teste – Teoria Mundo Pequeno</vt:lpstr>
      <vt:lpstr>Kevin bacon, oi?</vt:lpstr>
      <vt:lpstr>Mais pesquisas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 graus de separação</dc:title>
  <cp:lastModifiedBy>Guilherme Marcon</cp:lastModifiedBy>
  <cp:revision>1</cp:revision>
  <dcterms:modified xsi:type="dcterms:W3CDTF">2022-03-11T02:58:10Z</dcterms:modified>
</cp:coreProperties>
</file>